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0" r:id="rId4"/>
    <p:sldId id="258" r:id="rId5"/>
    <p:sldId id="259" r:id="rId6"/>
    <p:sldId id="260" r:id="rId7"/>
    <p:sldId id="261" r:id="rId8"/>
    <p:sldId id="257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CFCCE3F-3CD7-4DAA-B0F5-5DA08DCE6AFF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59AEEC-B8CC-40F9-8738-0AA8187C65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CE3F-3CD7-4DAA-B0F5-5DA08DCE6AFF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AEEC-B8CC-40F9-8738-0AA8187C6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CFCCE3F-3CD7-4DAA-B0F5-5DA08DCE6AFF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559AEEC-B8CC-40F9-8738-0AA8187C65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CE3F-3CD7-4DAA-B0F5-5DA08DCE6AFF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59AEEC-B8CC-40F9-8738-0AA8187C65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CE3F-3CD7-4DAA-B0F5-5DA08DCE6AFF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559AEEC-B8CC-40F9-8738-0AA8187C655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CFCCE3F-3CD7-4DAA-B0F5-5DA08DCE6AFF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559AEEC-B8CC-40F9-8738-0AA8187C65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CFCCE3F-3CD7-4DAA-B0F5-5DA08DCE6AFF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559AEEC-B8CC-40F9-8738-0AA8187C655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CE3F-3CD7-4DAA-B0F5-5DA08DCE6AFF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59AEEC-B8CC-40F9-8738-0AA8187C6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CE3F-3CD7-4DAA-B0F5-5DA08DCE6AFF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59AEEC-B8CC-40F9-8738-0AA8187C6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CE3F-3CD7-4DAA-B0F5-5DA08DCE6AFF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59AEEC-B8CC-40F9-8738-0AA8187C655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CFCCE3F-3CD7-4DAA-B0F5-5DA08DCE6AFF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559AEEC-B8CC-40F9-8738-0AA8187C655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FCCE3F-3CD7-4DAA-B0F5-5DA08DCE6AFF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59AEEC-B8CC-40F9-8738-0AA8187C65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4100" y="4114800"/>
            <a:ext cx="6477000" cy="1828800"/>
          </a:xfrm>
        </p:spPr>
        <p:txBody>
          <a:bodyPr/>
          <a:lstStyle/>
          <a:p>
            <a:r>
              <a:rPr lang="en-US" dirty="0" smtClean="0"/>
              <a:t>Chapter 10 </a:t>
            </a:r>
            <a:br>
              <a:rPr lang="en-US" dirty="0" smtClean="0"/>
            </a:br>
            <a:r>
              <a:rPr lang="en-US" dirty="0" smtClean="0"/>
              <a:t>The Senses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Touch, Vision, Smell, Balance, Hearing</a:t>
            </a:r>
            <a:endParaRPr lang="en-US" dirty="0"/>
          </a:p>
        </p:txBody>
      </p:sp>
      <p:pic>
        <p:nvPicPr>
          <p:cNvPr id="1030" name="Picture 6" descr="http://us.123rf.com/400wm/400/400/carlacastagno/carlacastagno1110/carlacastagno111000001/10988072-cartoon-kids-illustrating-the-five-sens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7543799" cy="420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4340352" cy="5067301"/>
          </a:xfrm>
        </p:spPr>
        <p:txBody>
          <a:bodyPr/>
          <a:lstStyle/>
          <a:p>
            <a:r>
              <a:rPr lang="en-US" dirty="0" smtClean="0"/>
              <a:t>Free nerve endings found widely throughout skin and internal tissues.</a:t>
            </a:r>
          </a:p>
          <a:p>
            <a:pPr lvl="1"/>
            <a:r>
              <a:rPr lang="en-US" dirty="0" smtClean="0"/>
              <a:t>Except in nervous tissue of brain</a:t>
            </a:r>
          </a:p>
          <a:p>
            <a:r>
              <a:rPr lang="en-US" dirty="0" smtClean="0"/>
              <a:t>Protect body</a:t>
            </a:r>
          </a:p>
          <a:p>
            <a:r>
              <a:rPr lang="en-US" dirty="0" smtClean="0"/>
              <a:t>Adapt poorly</a:t>
            </a:r>
          </a:p>
          <a:p>
            <a:r>
              <a:rPr lang="en-US" dirty="0" smtClean="0"/>
              <a:t>Once activated, doesn’t usually quit right away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Sense of Pain</a:t>
            </a:r>
            <a:endParaRPr lang="en-US" dirty="0"/>
          </a:p>
        </p:txBody>
      </p:sp>
      <p:pic>
        <p:nvPicPr>
          <p:cNvPr id="3074" name="Picture 2" descr="http://t0.gstatic.com/images?q=tbn:ANd9GcRpMBNMwf1M70BVJc2tlfr_GnKVYxztvsByLiBH5xnfrVkNIQUklg:pmr-science.wikispaces.com/file/view/c7.49.3.sk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694" y="1600200"/>
            <a:ext cx="4573452" cy="506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Visceral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Pain receptors are the only receptors in viscera that produce sensations.</a:t>
            </a:r>
          </a:p>
          <a:p>
            <a:r>
              <a:rPr lang="en-US" dirty="0" smtClean="0"/>
              <a:t>Referred Pain</a:t>
            </a:r>
          </a:p>
          <a:p>
            <a:pPr lvl="1"/>
            <a:r>
              <a:rPr lang="en-US" dirty="0" smtClean="0"/>
              <a:t>Viscera pain coming from a part of the body other than what is being stimulated</a:t>
            </a:r>
          </a:p>
          <a:p>
            <a:pPr lvl="2"/>
            <a:r>
              <a:rPr lang="en-US" dirty="0" smtClean="0"/>
              <a:t>Example: Heart attack felt in left arm</a:t>
            </a:r>
          </a:p>
          <a:p>
            <a:pPr lvl="3"/>
            <a:r>
              <a:rPr lang="en-US" dirty="0" smtClean="0"/>
              <a:t>Happens because the nerve pathways in which the heart </a:t>
            </a:r>
            <a:r>
              <a:rPr lang="en-US" dirty="0" err="1" smtClean="0"/>
              <a:t>traels</a:t>
            </a:r>
            <a:r>
              <a:rPr lang="en-US" dirty="0" smtClean="0"/>
              <a:t> on are the same as those that arise from the skin of the left shoulder and upper limb. The Cerebral Cortex incorrectly interprets the source of pain.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faculty.southwest.tn.edu/rburkett/A%26P1_S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382000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</a:t>
            </a:r>
            <a:r>
              <a:rPr lang="en-US" smtClean="0"/>
              <a:t>Nerve Fibers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Acute Pain Fibers</a:t>
            </a:r>
          </a:p>
          <a:p>
            <a:pPr lvl="1"/>
            <a:r>
              <a:rPr lang="en-US" dirty="0" err="1" smtClean="0"/>
              <a:t>Myelinated</a:t>
            </a:r>
            <a:endParaRPr lang="en-US" dirty="0" smtClean="0"/>
          </a:p>
          <a:p>
            <a:pPr lvl="1"/>
            <a:r>
              <a:rPr lang="en-US" dirty="0" smtClean="0"/>
              <a:t>Sensation of sharp pain</a:t>
            </a:r>
          </a:p>
          <a:p>
            <a:pPr lvl="1"/>
            <a:r>
              <a:rPr lang="en-US" dirty="0" smtClean="0"/>
              <a:t>Seldom continues after the pain-producing stimulus stops</a:t>
            </a:r>
          </a:p>
          <a:p>
            <a:r>
              <a:rPr lang="en-US" dirty="0" smtClean="0"/>
              <a:t>Chronic Pain Fibers</a:t>
            </a:r>
          </a:p>
          <a:p>
            <a:pPr lvl="1"/>
            <a:r>
              <a:rPr lang="en-US" dirty="0" err="1" smtClean="0"/>
              <a:t>Unmyelinated</a:t>
            </a:r>
            <a:endParaRPr lang="en-US" dirty="0" smtClean="0"/>
          </a:p>
          <a:p>
            <a:pPr lvl="1"/>
            <a:r>
              <a:rPr lang="en-US" dirty="0" smtClean="0"/>
              <a:t>Impulse conducted slowly so you get a dull, aching sensation</a:t>
            </a:r>
          </a:p>
          <a:p>
            <a:pPr lvl="1"/>
            <a:r>
              <a:rPr lang="en-US" dirty="0" smtClean="0"/>
              <a:t>Continues after some time once stimulus has ceased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of Pain Impulses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Awareness of pain arises once impulse reaches Thalamus</a:t>
            </a:r>
          </a:p>
          <a:p>
            <a:r>
              <a:rPr lang="en-US" dirty="0" smtClean="0"/>
              <a:t>Cerebral Cortex determines pain intensity, locates pain source and mediates emotional and motor responses</a:t>
            </a:r>
          </a:p>
          <a:p>
            <a:r>
              <a:rPr lang="en-US" dirty="0" smtClean="0"/>
              <a:t>Neuropeptides-Released in response to extreme pain</a:t>
            </a:r>
          </a:p>
          <a:p>
            <a:pPr lvl="1"/>
            <a:r>
              <a:rPr lang="en-US" dirty="0" err="1" smtClean="0"/>
              <a:t>Enkephalins</a:t>
            </a:r>
            <a:r>
              <a:rPr lang="en-US" dirty="0" smtClean="0"/>
              <a:t>-suppress acute and chronic pain relieving severe pain (Natural Morphine)</a:t>
            </a:r>
          </a:p>
          <a:p>
            <a:pPr lvl="1"/>
            <a:r>
              <a:rPr lang="en-US" dirty="0" smtClean="0"/>
              <a:t>Serotonin-stimulates other neurons to release </a:t>
            </a:r>
            <a:r>
              <a:rPr lang="en-US" dirty="0" err="1" smtClean="0"/>
              <a:t>enkephalins</a:t>
            </a:r>
            <a:endParaRPr lang="en-US" dirty="0" smtClean="0"/>
          </a:p>
          <a:p>
            <a:pPr lvl="1"/>
            <a:r>
              <a:rPr lang="en-US" dirty="0" smtClean="0"/>
              <a:t>Endorphins-produced by pituitary glad and hypothalamus, also pain-suppressing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offthemarkcartoons.com/cartoons/2000-02-1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7728"/>
            <a:ext cx="5095009" cy="679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464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/>
          <a:lstStyle/>
          <a:p>
            <a:r>
              <a:rPr lang="en-US" dirty="0" smtClean="0"/>
              <a:t>Sensory Receptors</a:t>
            </a:r>
          </a:p>
          <a:p>
            <a:pPr lvl="1"/>
            <a:r>
              <a:rPr lang="en-US" dirty="0" smtClean="0"/>
              <a:t>Detect environmental changes and trigger nerve impulses that travel on sensory pathways to the CNS for processing and interpretation.</a:t>
            </a:r>
          </a:p>
          <a:p>
            <a:r>
              <a:rPr lang="en-US" dirty="0" smtClean="0"/>
              <a:t>Two Categories</a:t>
            </a:r>
          </a:p>
          <a:p>
            <a:pPr lvl="1"/>
            <a:r>
              <a:rPr lang="en-US" dirty="0" smtClean="0"/>
              <a:t>General Senses</a:t>
            </a:r>
          </a:p>
          <a:p>
            <a:pPr lvl="2"/>
            <a:r>
              <a:rPr lang="en-US" dirty="0" smtClean="0"/>
              <a:t>Receptors widely distributed throughout skin and deeper tissues; structurally simple</a:t>
            </a:r>
          </a:p>
          <a:p>
            <a:pPr lvl="1"/>
            <a:r>
              <a:rPr lang="en-US" dirty="0" smtClean="0"/>
              <a:t>Special Senses</a:t>
            </a:r>
          </a:p>
          <a:p>
            <a:pPr lvl="2"/>
            <a:r>
              <a:rPr lang="en-US" dirty="0" smtClean="0"/>
              <a:t>Complex, specialized sensory organs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40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Types of Receptors (5 Categories)</a:t>
            </a:r>
          </a:p>
          <a:p>
            <a:pPr lvl="1"/>
            <a:r>
              <a:rPr lang="en-US" dirty="0" smtClean="0"/>
              <a:t>Chemoreceptors</a:t>
            </a:r>
          </a:p>
          <a:p>
            <a:pPr lvl="2"/>
            <a:r>
              <a:rPr lang="en-US" dirty="0" smtClean="0"/>
              <a:t>Stimulated by changes in certain chemicals</a:t>
            </a:r>
          </a:p>
          <a:p>
            <a:pPr lvl="1"/>
            <a:r>
              <a:rPr lang="en-US" dirty="0" smtClean="0"/>
              <a:t>Pain Receptors</a:t>
            </a:r>
          </a:p>
          <a:p>
            <a:pPr lvl="2"/>
            <a:r>
              <a:rPr lang="en-US" dirty="0" smtClean="0"/>
              <a:t>Stimulated by tissue damage</a:t>
            </a:r>
          </a:p>
          <a:p>
            <a:pPr lvl="1"/>
            <a:r>
              <a:rPr lang="en-US" dirty="0" err="1" smtClean="0"/>
              <a:t>Thermoreceptors</a:t>
            </a:r>
            <a:endParaRPr lang="en-US" dirty="0" smtClean="0"/>
          </a:p>
          <a:p>
            <a:pPr lvl="2"/>
            <a:r>
              <a:rPr lang="en-US" dirty="0" smtClean="0"/>
              <a:t>Stimulated by changes in temperature</a:t>
            </a:r>
          </a:p>
          <a:p>
            <a:pPr lvl="1"/>
            <a:r>
              <a:rPr lang="en-US" dirty="0" smtClean="0"/>
              <a:t>Mechanoreceptors</a:t>
            </a:r>
          </a:p>
          <a:p>
            <a:pPr lvl="2"/>
            <a:r>
              <a:rPr lang="en-US" dirty="0" smtClean="0"/>
              <a:t>Stimulated by changes in pressure or movement</a:t>
            </a:r>
          </a:p>
          <a:p>
            <a:pPr lvl="1"/>
            <a:r>
              <a:rPr lang="en-US" dirty="0" smtClean="0"/>
              <a:t>Photoreceptors</a:t>
            </a:r>
          </a:p>
          <a:p>
            <a:pPr lvl="2"/>
            <a:r>
              <a:rPr lang="en-US" dirty="0" smtClean="0"/>
              <a:t>Stimulated by light energy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Sensations, Perception, and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Sensation</a:t>
            </a:r>
          </a:p>
          <a:p>
            <a:pPr lvl="1"/>
            <a:r>
              <a:rPr lang="en-US" dirty="0" smtClean="0"/>
              <a:t>Occurs when sensory receptors reach threshold and the resulting action potential causes the brain to become aware of that sensory event (All depends on region of brain that receives impulse)</a:t>
            </a:r>
            <a:endParaRPr lang="en-US" dirty="0"/>
          </a:p>
          <a:p>
            <a:r>
              <a:rPr lang="en-US" dirty="0" smtClean="0"/>
              <a:t>Perception</a:t>
            </a:r>
          </a:p>
          <a:p>
            <a:pPr lvl="1"/>
            <a:r>
              <a:rPr lang="en-US" dirty="0" smtClean="0"/>
              <a:t>Occurs when the brain interprets those sensory impulse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Pain is sensation; realizing you just stepped on a tack is perception</a:t>
            </a:r>
          </a:p>
          <a:p>
            <a:pPr lvl="1"/>
            <a:r>
              <a:rPr lang="en-US" dirty="0"/>
              <a:t>Not all receptors trigger sensation-Blood oxygen levels</a:t>
            </a:r>
          </a:p>
          <a:p>
            <a:r>
              <a:rPr lang="en-US" dirty="0" smtClean="0"/>
              <a:t>Projection</a:t>
            </a:r>
          </a:p>
          <a:p>
            <a:pPr lvl="1"/>
            <a:r>
              <a:rPr lang="en-US" dirty="0" smtClean="0"/>
              <a:t>Occurs when brain projects the sensation back to its apparent source; allows person to perceive the region of stimulation (occurs same time as it takes a sensation to form) (Ex: Eyes see, Ears hear…)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 Adaption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Brain must prioritize</a:t>
            </a:r>
          </a:p>
          <a:p>
            <a:pPr lvl="1"/>
            <a:r>
              <a:rPr lang="en-US" dirty="0" smtClean="0"/>
              <a:t>Would be overwhelmed with unimportant info otherwise</a:t>
            </a:r>
          </a:p>
          <a:p>
            <a:r>
              <a:rPr lang="en-US" dirty="0" smtClean="0"/>
              <a:t>Adaption</a:t>
            </a:r>
          </a:p>
          <a:p>
            <a:pPr lvl="1"/>
            <a:r>
              <a:rPr lang="en-US" dirty="0" smtClean="0"/>
              <a:t>The ability of the nervous system to become less responsive to a maintained stimulus.</a:t>
            </a:r>
          </a:p>
          <a:p>
            <a:pPr lvl="1"/>
            <a:r>
              <a:rPr lang="en-US" dirty="0" smtClean="0"/>
              <a:t>Examples: Pressure of clothing on skin, back ground noise in room, candle burning after a time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Wide spread, receptors associated with skin, muscles, joints and viscera (organs)</a:t>
            </a:r>
          </a:p>
          <a:p>
            <a:endParaRPr lang="en-US" dirty="0"/>
          </a:p>
          <a:p>
            <a:r>
              <a:rPr lang="en-US" dirty="0" smtClean="0"/>
              <a:t>3 Types</a:t>
            </a:r>
          </a:p>
          <a:p>
            <a:pPr lvl="1"/>
            <a:r>
              <a:rPr lang="en-US" dirty="0" smtClean="0"/>
              <a:t>Touch and Pressure</a:t>
            </a:r>
          </a:p>
          <a:p>
            <a:pPr lvl="1"/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Pain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2.gstatic.com/images?q=tbn:ANd9GcRr02WWRdIb6IejwNaUYWZArAZEQAUF7Ki1t6ivpykP-Q0dXO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843" y="152400"/>
            <a:ext cx="4476158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319735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Sense of Touch </a:t>
            </a:r>
            <a:br>
              <a:rPr lang="en-US" dirty="0" smtClean="0"/>
            </a:br>
            <a:r>
              <a:rPr lang="en-US" dirty="0" smtClean="0"/>
              <a:t>and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3 kinds of mechanoreceptors</a:t>
            </a:r>
          </a:p>
          <a:p>
            <a:pPr lvl="1"/>
            <a:r>
              <a:rPr lang="en-US" dirty="0" smtClean="0"/>
              <a:t>Free nerve endings</a:t>
            </a:r>
          </a:p>
          <a:p>
            <a:pPr lvl="2"/>
            <a:r>
              <a:rPr lang="en-US" dirty="0" smtClean="0"/>
              <a:t>Common in epithelial tissues</a:t>
            </a:r>
          </a:p>
          <a:p>
            <a:pPr lvl="2"/>
            <a:r>
              <a:rPr lang="en-US" dirty="0" smtClean="0"/>
              <a:t>Responsible for itching</a:t>
            </a:r>
          </a:p>
          <a:p>
            <a:pPr lvl="1"/>
            <a:r>
              <a:rPr lang="en-US" dirty="0" smtClean="0"/>
              <a:t>Tactile (</a:t>
            </a:r>
            <a:r>
              <a:rPr lang="en-US" dirty="0" err="1" smtClean="0"/>
              <a:t>Meissner’s</a:t>
            </a:r>
            <a:r>
              <a:rPr lang="en-US" dirty="0" smtClean="0"/>
              <a:t>) corpuscles</a:t>
            </a:r>
          </a:p>
          <a:p>
            <a:pPr lvl="2"/>
            <a:r>
              <a:rPr lang="en-US" dirty="0" smtClean="0"/>
              <a:t>Abundant in hairless areas of skin, respond to very light tough</a:t>
            </a:r>
          </a:p>
          <a:p>
            <a:pPr lvl="2"/>
            <a:r>
              <a:rPr lang="en-US" dirty="0" smtClean="0"/>
              <a:t>Found in connective tissue</a:t>
            </a:r>
          </a:p>
          <a:p>
            <a:pPr lvl="1"/>
            <a:r>
              <a:rPr lang="en-US" dirty="0" err="1" smtClean="0"/>
              <a:t>Lamellated</a:t>
            </a:r>
            <a:r>
              <a:rPr lang="en-US" dirty="0" smtClean="0"/>
              <a:t> (</a:t>
            </a:r>
            <a:r>
              <a:rPr lang="en-US" dirty="0" err="1" smtClean="0"/>
              <a:t>Pacinian</a:t>
            </a:r>
            <a:r>
              <a:rPr lang="en-US" dirty="0" smtClean="0"/>
              <a:t>) corpuscles</a:t>
            </a:r>
          </a:p>
          <a:p>
            <a:pPr lvl="2"/>
            <a:r>
              <a:rPr lang="en-US" dirty="0" smtClean="0"/>
              <a:t>Found in deeper dermal, sub. Q. tissues, tendons, and ligaments</a:t>
            </a:r>
          </a:p>
          <a:p>
            <a:pPr lvl="2"/>
            <a:r>
              <a:rPr lang="en-US" dirty="0" smtClean="0"/>
              <a:t>Respond to heavy pressure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openwaterchicago.com/wp-content/uploads/2008/06/receptor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956" y="6927"/>
            <a:ext cx="3167680" cy="349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Senses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 Types of free nerve endings</a:t>
            </a:r>
          </a:p>
          <a:p>
            <a:pPr lvl="1"/>
            <a:r>
              <a:rPr lang="en-US" dirty="0" smtClean="0"/>
              <a:t>Warm Receptors</a:t>
            </a:r>
          </a:p>
          <a:p>
            <a:pPr lvl="2"/>
            <a:r>
              <a:rPr lang="en-US" dirty="0" smtClean="0"/>
              <a:t>Respond to warm temps. (mostly above 77</a:t>
            </a:r>
            <a:r>
              <a:rPr lang="en-US" baseline="52000" dirty="0" smtClean="0"/>
              <a:t>o</a:t>
            </a:r>
            <a:r>
              <a:rPr lang="en-US" dirty="0" smtClean="0"/>
              <a:t> F. and unresponsive at 113</a:t>
            </a:r>
            <a:r>
              <a:rPr lang="en-US" baseline="52000" dirty="0" smtClean="0"/>
              <a:t>o</a:t>
            </a:r>
            <a:r>
              <a:rPr lang="en-US" dirty="0" smtClean="0"/>
              <a:t> F.)</a:t>
            </a:r>
          </a:p>
          <a:p>
            <a:pPr lvl="2"/>
            <a:r>
              <a:rPr lang="en-US" dirty="0" smtClean="0"/>
              <a:t>Above 113 stimulates pain receptors producing burning sensation</a:t>
            </a:r>
          </a:p>
          <a:p>
            <a:pPr lvl="1"/>
            <a:r>
              <a:rPr lang="en-US" dirty="0" smtClean="0"/>
              <a:t>Cold Receptors</a:t>
            </a:r>
          </a:p>
          <a:p>
            <a:pPr lvl="2"/>
            <a:r>
              <a:rPr lang="en-US" dirty="0" smtClean="0"/>
              <a:t>Respond to cold temps. (mostly between 50</a:t>
            </a:r>
            <a:r>
              <a:rPr lang="en-US" baseline="52000" dirty="0" smtClean="0"/>
              <a:t>o</a:t>
            </a:r>
            <a:r>
              <a:rPr lang="en-US" dirty="0" smtClean="0"/>
              <a:t> F and 68</a:t>
            </a:r>
            <a:r>
              <a:rPr lang="en-US" baseline="52000" dirty="0" smtClean="0"/>
              <a:t>o</a:t>
            </a:r>
            <a:r>
              <a:rPr lang="en-US" dirty="0" smtClean="0"/>
              <a:t> F)</a:t>
            </a:r>
          </a:p>
          <a:p>
            <a:pPr lvl="2"/>
            <a:r>
              <a:rPr lang="en-US" dirty="0" smtClean="0"/>
              <a:t>Below 50 stimulates pain receptors producing freezing sensation</a:t>
            </a:r>
          </a:p>
          <a:p>
            <a:r>
              <a:rPr lang="en-US" dirty="0" smtClean="0"/>
              <a:t>Both adapt rapidly, within 1 min. of continuous stimulation, the sensation begins to fade.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170</TotalTime>
  <Words>630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Chapter 10  The Senses</vt:lpstr>
      <vt:lpstr>PowerPoint Presentation</vt:lpstr>
      <vt:lpstr>Introduction</vt:lpstr>
      <vt:lpstr>Receptors</vt:lpstr>
      <vt:lpstr>Sensations, Perception, and Projection</vt:lpstr>
      <vt:lpstr>Sensory Adaption</vt:lpstr>
      <vt:lpstr>General Senses</vt:lpstr>
      <vt:lpstr>Sense of Touch  and Pressure</vt:lpstr>
      <vt:lpstr>Temperature Senses</vt:lpstr>
      <vt:lpstr>Sense of Pain</vt:lpstr>
      <vt:lpstr>Visceral Pain</vt:lpstr>
      <vt:lpstr>PowerPoint Presentation</vt:lpstr>
      <vt:lpstr>Pain Nerve Fibers</vt:lpstr>
      <vt:lpstr>Regulation of Pain Impulses</vt:lpstr>
    </vt:vector>
  </TitlesOfParts>
  <Company>Western Dubuque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 The Senses</dc:title>
  <dc:creator>Western Dubuque</dc:creator>
  <cp:lastModifiedBy>Cindy McAndrew</cp:lastModifiedBy>
  <cp:revision>16</cp:revision>
  <dcterms:created xsi:type="dcterms:W3CDTF">2010-02-10T16:24:58Z</dcterms:created>
  <dcterms:modified xsi:type="dcterms:W3CDTF">2014-03-12T19:56:44Z</dcterms:modified>
</cp:coreProperties>
</file>